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Maven Pro" panose="020B0604020202020204" charset="0"/>
      <p:regular r:id="rId31"/>
      <p:bold r:id="rId32"/>
    </p:embeddedFont>
    <p:embeddedFont>
      <p:font typeface="Nunito" pitchFamily="2" charset="-52"/>
      <p:regular r:id="rId33"/>
      <p:bold r:id="rId34"/>
      <p:italic r:id="rId35"/>
      <p:boldItalic r:id="rId36"/>
    </p:embeddedFont>
    <p:embeddedFont>
      <p:font typeface="Proxima Nova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AB8916-5A76-49EF-90E0-8D71F30EE670}">
  <a:tblStyle styleId="{EFAB8916-5A76-49EF-90E0-8D71F30EE6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29" autoAdjust="0"/>
  </p:normalViewPr>
  <p:slideViewPr>
    <p:cSldViewPr snapToGrid="0">
      <p:cViewPr>
        <p:scale>
          <a:sx n="125" d="100"/>
          <a:sy n="125" d="100"/>
        </p:scale>
        <p:origin x="2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9ea87db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9ea87db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Здравствуйте! Мы команда КНПН. Меня зовут Роман, это Илья и Артемий. Сегодня мы хотим представить вам наш проект аппарата.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1f2f5ab3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e1f2f5ab3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1f2f5ab3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1f2f5ab3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1f2f5ab3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1f2f5ab3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1f2f5ab3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e1f2f5ab3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ea343a350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ea343a350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1f2f5ab3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1f2f5ab3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1f2f5ab3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e1f2f5ab3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e1f2f5ab3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e1f2f5ab3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e1f2f5ab3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e1f2f5ab3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Записано пакетов по радио за полет: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1 - 826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2 - 841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3 - 200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Записано пакетов на SD-карту за полет: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1 - 976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2 - 977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3 - 243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e1f2f5ab3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e1f2f5ab3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9ea87db4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9ea87db4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Наши обязательные задачи соответствуют регламенту.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e1f2f5ab3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e1f2f5ab3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ea343a35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ea343a350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e1f2f5ab3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e1f2f5ab3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20d0cd34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20d0cd34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8f7002e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8f7002e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91e047a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91e047a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b390e907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b390e907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f8b328b6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f8b328b6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b18c5722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b18c5722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Илья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рассмотрели пять возможных нештатных ситуаций и способы их предотвращения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9ea87db4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9ea87db4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Наша исследовательская задача – </a:t>
            </a: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разработка системы управления камерой для ее наведения в процессе полета на произвольную статичную точку на земле (точку старта).</a:t>
            </a:r>
            <a:endParaRPr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fd587d6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fd587d6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Рома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Также мы поставили ряд дополнительных задач. Прочитать все.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2fdd46d6f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02fdd46d6f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2fdd46d6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2fdd46d6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8d1436b7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8d1436b7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Артемий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протяжении всего полета аппарат передает телеметрию на наземную приемную станцию, связанную с ПК по кабелю Ethernet. Система управления общается с системой наведения и видеозаписи по Bluetooth.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a343a350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ea343a350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Рома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из-за ошибки при тестировании аппарата в день пусков разъём аккумулятора был не до конца вставлен в плату, и при небольшом падении ракеты штекер аккумулятора выпал.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В связи с этим аппарат стартовал без питания.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1f2f5ab3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e1f2f5ab3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rgbClr val="FFDD7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3.mp4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510450" y="1216027"/>
            <a:ext cx="8123100" cy="10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 </a:t>
            </a:r>
            <a:endParaRPr sz="36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“КНПН”</a:t>
            </a:r>
            <a:endParaRPr sz="52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27800" y="155513"/>
            <a:ext cx="8888400" cy="8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ru" sz="154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</a:t>
            </a:r>
            <a:endParaRPr sz="154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ru" sz="154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“Воздушно-инженерная школа</a:t>
            </a:r>
            <a:endParaRPr sz="154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ru" sz="154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(CanSat в России)”</a:t>
            </a:r>
            <a:endParaRPr sz="154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endParaRPr sz="108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"/>
          </p:nvPr>
        </p:nvSpPr>
        <p:spPr>
          <a:xfrm>
            <a:off x="5373550" y="2613975"/>
            <a:ext cx="3466500" cy="298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865" b="1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sz="1865" b="1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755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65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865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 Екимиани Роман </a:t>
            </a:r>
            <a:endParaRPr sz="1865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310" i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Электронщик, 2 год участия в ВИШ</a:t>
            </a:r>
            <a:endParaRPr sz="1310" i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 i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865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Клишин Илья</a:t>
            </a:r>
            <a:endParaRPr sz="1865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310" i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Конструктор, 2 год участия в ВИШ</a:t>
            </a:r>
            <a:endParaRPr sz="1310" i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310" i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310" i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865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Юбко Артемий</a:t>
            </a:r>
            <a:endParaRPr sz="1865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310" i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Программист, 2 год участия в ВИШ</a:t>
            </a:r>
            <a:endParaRPr sz="1865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755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310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 i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ru" sz="1865">
                <a:solidFill>
                  <a:schemeClr val="lt2"/>
                </a:solidFill>
              </a:rPr>
              <a:t>   </a:t>
            </a:r>
            <a:endParaRPr sz="1865">
              <a:solidFill>
                <a:schemeClr val="lt2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 i="1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865"/>
          </a:p>
        </p:txBody>
      </p:sp>
      <p:sp>
        <p:nvSpPr>
          <p:cNvPr id="280" name="Google Shape;280;p13"/>
          <p:cNvSpPr txBox="1"/>
          <p:nvPr/>
        </p:nvSpPr>
        <p:spPr>
          <a:xfrm>
            <a:off x="962425" y="3051225"/>
            <a:ext cx="25524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br>
              <a:rPr lang="ru" sz="20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Черкасова Марина</a:t>
            </a:r>
            <a:endParaRPr sz="20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9 год участия в ВИШ</a:t>
            </a:r>
            <a:endParaRPr sz="20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1" name="Google Shape;2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526" y="28650"/>
            <a:ext cx="1199275" cy="6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Давление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10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62" name="Google Shape;362;p22"/>
          <p:cNvPicPr preferRelativeResize="0"/>
          <p:nvPr/>
        </p:nvPicPr>
        <p:blipFill rotWithShape="1">
          <a:blip r:embed="rId3">
            <a:alphaModFix/>
          </a:blip>
          <a:srcRect t="8433"/>
          <a:stretch/>
        </p:blipFill>
        <p:spPr>
          <a:xfrm>
            <a:off x="152400" y="1267974"/>
            <a:ext cx="8839201" cy="33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Высота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11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69" name="Google Shape;369;p23"/>
          <p:cNvPicPr preferRelativeResize="0"/>
          <p:nvPr/>
        </p:nvPicPr>
        <p:blipFill rotWithShape="1">
          <a:blip r:embed="rId3">
            <a:alphaModFix/>
          </a:blip>
          <a:srcRect t="8709"/>
          <a:stretch/>
        </p:blipFill>
        <p:spPr>
          <a:xfrm>
            <a:off x="152400" y="1276700"/>
            <a:ext cx="8839199" cy="328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Температура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12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76" name="Google Shape;376;p24"/>
          <p:cNvPicPr preferRelativeResize="0"/>
          <p:nvPr/>
        </p:nvPicPr>
        <p:blipFill rotWithShape="1">
          <a:blip r:embed="rId3">
            <a:alphaModFix/>
          </a:blip>
          <a:srcRect t="7927"/>
          <a:stretch/>
        </p:blipFill>
        <p:spPr>
          <a:xfrm>
            <a:off x="152400" y="1250500"/>
            <a:ext cx="8837773" cy="33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C56672-3AC6-08C2-0B22-16FCBAC4F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812" y="-250698"/>
            <a:ext cx="2371039" cy="19758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Угловая скорость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13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83" name="Google Shape;383;p25"/>
          <p:cNvPicPr preferRelativeResize="0"/>
          <p:nvPr/>
        </p:nvPicPr>
        <p:blipFill rotWithShape="1">
          <a:blip r:embed="rId3">
            <a:alphaModFix/>
          </a:blip>
          <a:srcRect t="7484"/>
          <a:stretch/>
        </p:blipFill>
        <p:spPr>
          <a:xfrm>
            <a:off x="152400" y="1233049"/>
            <a:ext cx="8839199" cy="33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Модуль вектора угловой скорости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14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90" name="Google Shape;3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0" y="1268950"/>
            <a:ext cx="8839200" cy="3182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Интенсивность магнитного поля по трем осям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15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B87F88-0B76-9FF8-0F96-704CE31F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2913"/>
            <a:ext cx="9144000" cy="33087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9634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9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Модуль вектора интенсивности магнитного поля </a:t>
            </a:r>
            <a:endParaRPr sz="29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16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7355F3-9E1D-775E-0BD6-639764C03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7885"/>
            <a:ext cx="9144000" cy="33192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Освещенность</a:t>
            </a:r>
            <a:endParaRPr sz="3000" dirty="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2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17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412" name="Google Shape;412;p29"/>
          <p:cNvPicPr preferRelativeResize="0"/>
          <p:nvPr/>
        </p:nvPicPr>
        <p:blipFill rotWithShape="1">
          <a:blip r:embed="rId3">
            <a:alphaModFix/>
          </a:blip>
          <a:srcRect t="2733"/>
          <a:stretch/>
        </p:blipFill>
        <p:spPr>
          <a:xfrm>
            <a:off x="152400" y="1143613"/>
            <a:ext cx="8839199" cy="326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Телеметрия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3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18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419" name="Google Shape;4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300"/>
            <a:ext cx="4778325" cy="363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00" y="810888"/>
            <a:ext cx="3621277" cy="3621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161950" y="112025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66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спасения и стабилизации</a:t>
            </a:r>
            <a:endParaRPr sz="3066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3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19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" name="video_2024-07-05_10-38-38">
            <a:hlinkClick r:id="" action="ppaction://media"/>
            <a:extLst>
              <a:ext uri="{FF2B5EF4-FFF2-40B4-BE49-F238E27FC236}">
                <a16:creationId xmlns:a16="http://schemas.microsoft.com/office/drawing/2014/main" id="{40F70891-6E93-DC6B-9B03-86BD042E87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4201" y="652177"/>
            <a:ext cx="3918036" cy="4265603"/>
          </a:xfrm>
          <a:prstGeom prst="rect">
            <a:avLst/>
          </a:prstGeom>
        </p:spPr>
      </p:pic>
      <p:pic>
        <p:nvPicPr>
          <p:cNvPr id="4" name="video_2024-07-05_10-42-19">
            <a:hlinkClick r:id="" action="ppaction://media"/>
            <a:extLst>
              <a:ext uri="{FF2B5EF4-FFF2-40B4-BE49-F238E27FC236}">
                <a16:creationId xmlns:a16="http://schemas.microsoft.com/office/drawing/2014/main" id="{A4004795-DA9D-C3DB-1CD7-879C0C61501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05578" y="417949"/>
            <a:ext cx="2512223" cy="4504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2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>
            <a:spLocks noGrp="1"/>
          </p:cNvSpPr>
          <p:nvPr>
            <p:ph type="body" idx="4294967295"/>
          </p:nvPr>
        </p:nvSpPr>
        <p:spPr>
          <a:xfrm>
            <a:off x="373175" y="1132575"/>
            <a:ext cx="4969200" cy="3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Измерение распределения давления и температуры во время полета</a:t>
            </a:r>
            <a:endParaRPr sz="16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Получение и интерпретация данных с 3-х осевого акселерометра и магнитометра</a:t>
            </a:r>
            <a:endParaRPr sz="16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Прием телеметрии на собственной наземной станции</a:t>
            </a:r>
            <a:endParaRPr sz="16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Обеспечение работы бортового оборудования не менее 3-х часов</a:t>
            </a:r>
            <a:endParaRPr sz="16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Обеспечение скорости спуска в пределах 5-10 м/с</a:t>
            </a:r>
            <a:endParaRPr sz="16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Бесконтактная фиксация момента отделения от РН</a:t>
            </a:r>
            <a:endParaRPr sz="16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600" b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2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375" y="2381800"/>
            <a:ext cx="3094565" cy="2748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14"/>
          <p:cNvGrpSpPr/>
          <p:nvPr/>
        </p:nvGrpSpPr>
        <p:grpSpPr>
          <a:xfrm>
            <a:off x="5424763" y="-244325"/>
            <a:ext cx="3830775" cy="3536925"/>
            <a:chOff x="5424788" y="-201650"/>
            <a:chExt cx="3830775" cy="3536925"/>
          </a:xfrm>
        </p:grpSpPr>
        <p:pic>
          <p:nvPicPr>
            <p:cNvPr id="290" name="Google Shape;290;p14"/>
            <p:cNvPicPr preferRelativeResize="0"/>
            <p:nvPr/>
          </p:nvPicPr>
          <p:blipFill rotWithShape="1">
            <a:blip r:embed="rId4">
              <a:alphaModFix/>
            </a:blip>
            <a:srcRect b="54524"/>
            <a:stretch/>
          </p:blipFill>
          <p:spPr>
            <a:xfrm>
              <a:off x="5424788" y="-201650"/>
              <a:ext cx="3830775" cy="1742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1" name="Google Shape;291;p14"/>
            <p:cNvCxnSpPr/>
            <p:nvPr/>
          </p:nvCxnSpPr>
          <p:spPr>
            <a:xfrm flipH="1">
              <a:off x="7983125" y="1486800"/>
              <a:ext cx="535800" cy="1674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14"/>
            <p:cNvCxnSpPr/>
            <p:nvPr/>
          </p:nvCxnSpPr>
          <p:spPr>
            <a:xfrm flipH="1">
              <a:off x="7996575" y="1540375"/>
              <a:ext cx="147300" cy="1620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14"/>
            <p:cNvCxnSpPr/>
            <p:nvPr/>
          </p:nvCxnSpPr>
          <p:spPr>
            <a:xfrm>
              <a:off x="6482950" y="1553775"/>
              <a:ext cx="227700" cy="1553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14"/>
            <p:cNvCxnSpPr/>
            <p:nvPr/>
          </p:nvCxnSpPr>
          <p:spPr>
            <a:xfrm>
              <a:off x="6121300" y="1513575"/>
              <a:ext cx="576000" cy="1580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14"/>
            <p:cNvCxnSpPr/>
            <p:nvPr/>
          </p:nvCxnSpPr>
          <p:spPr>
            <a:xfrm>
              <a:off x="6683875" y="1540375"/>
              <a:ext cx="509100" cy="179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14"/>
            <p:cNvCxnSpPr/>
            <p:nvPr/>
          </p:nvCxnSpPr>
          <p:spPr>
            <a:xfrm flipH="1">
              <a:off x="7166025" y="1540375"/>
              <a:ext cx="348300" cy="174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4"/>
            <p:cNvCxnSpPr/>
            <p:nvPr/>
          </p:nvCxnSpPr>
          <p:spPr>
            <a:xfrm flipH="1">
              <a:off x="7581350" y="1567150"/>
              <a:ext cx="107100" cy="124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14"/>
            <p:cNvCxnSpPr/>
            <p:nvPr/>
          </p:nvCxnSpPr>
          <p:spPr>
            <a:xfrm>
              <a:off x="6911575" y="1553775"/>
              <a:ext cx="683100" cy="123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9" name="Google Shape;299;p14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Обязательные задачи проекта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20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9D318C-5ACF-5EC2-ACA2-AFC2722AA3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49" t="29819" r="13869"/>
          <a:stretch/>
        </p:blipFill>
        <p:spPr>
          <a:xfrm>
            <a:off x="5218124" y="938559"/>
            <a:ext cx="3665768" cy="2626948"/>
          </a:xfrm>
          <a:prstGeom prst="rect">
            <a:avLst/>
          </a:prstGeom>
        </p:spPr>
      </p:pic>
      <p:pic>
        <p:nvPicPr>
          <p:cNvPr id="4" name="CANSAT">
            <a:hlinkClick r:id="" action="ppaction://media"/>
            <a:extLst>
              <a:ext uri="{FF2B5EF4-FFF2-40B4-BE49-F238E27FC236}">
                <a16:creationId xmlns:a16="http://schemas.microsoft.com/office/drawing/2014/main" id="{24D9A690-F211-8DF7-0510-061B886CD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7260" t="29630" r="26559" b="9042"/>
          <a:stretch/>
        </p:blipFill>
        <p:spPr>
          <a:xfrm>
            <a:off x="180625" y="938559"/>
            <a:ext cx="4657344" cy="2840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Состояния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8" name="Google Shape;438;p3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21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2" name="video_2024-07-05_10-50-38">
            <a:hlinkClick r:id="" action="ppaction://media"/>
            <a:extLst>
              <a:ext uri="{FF2B5EF4-FFF2-40B4-BE49-F238E27FC236}">
                <a16:creationId xmlns:a16="http://schemas.microsoft.com/office/drawing/2014/main" id="{6DA8E109-0824-33C5-EAF2-8684382C2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9605" y="618528"/>
            <a:ext cx="6944790" cy="3906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4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Выводы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22</a:t>
            </a:fld>
            <a:endParaRPr sz="1000">
              <a:solidFill>
                <a:srgbClr val="BE5000"/>
              </a:solidFill>
            </a:endParaRPr>
          </a:p>
        </p:txBody>
      </p:sp>
      <p:sp>
        <p:nvSpPr>
          <p:cNvPr id="445" name="Google Shape;445;p34"/>
          <p:cNvSpPr txBox="1"/>
          <p:nvPr/>
        </p:nvSpPr>
        <p:spPr>
          <a:xfrm>
            <a:off x="180625" y="1004913"/>
            <a:ext cx="61467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В процессе работы над аппаратом нам удалось добиться работоспособности всех миссий, но из-за ошибки при тестировании аппарата в день пусков разъём аккумулятора был не до конца вставлен в плату, и при небольшом падении ракеты штекер аккумулятора выпал. </a:t>
            </a:r>
            <a:endParaRPr sz="16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В связи с этим аппарат стартовал без питания.</a:t>
            </a:r>
            <a:endParaRPr sz="1600" dirty="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6" name="Google Shape;4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575" y="2502925"/>
            <a:ext cx="4304476" cy="23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>
            <a:spLocks noGrp="1"/>
          </p:cNvSpPr>
          <p:nvPr>
            <p:ph type="ctrTitle" idx="4294967295"/>
          </p:nvPr>
        </p:nvSpPr>
        <p:spPr>
          <a:xfrm>
            <a:off x="510450" y="1"/>
            <a:ext cx="81231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 “КНПН”</a:t>
            </a:r>
            <a:endParaRPr sz="30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35"/>
          <p:cNvSpPr txBox="1">
            <a:spLocks noGrp="1"/>
          </p:cNvSpPr>
          <p:nvPr>
            <p:ph type="title"/>
          </p:nvPr>
        </p:nvSpPr>
        <p:spPr>
          <a:xfrm>
            <a:off x="0" y="662200"/>
            <a:ext cx="9144000" cy="245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0" b="1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 за внимание!</a:t>
            </a:r>
            <a:endParaRPr sz="7000" b="1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35"/>
          <p:cNvSpPr txBox="1"/>
          <p:nvPr/>
        </p:nvSpPr>
        <p:spPr>
          <a:xfrm>
            <a:off x="169900" y="4778375"/>
            <a:ext cx="44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D966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Спасите меня держат в заложниках</a:t>
            </a:r>
            <a:endParaRPr>
              <a:solidFill>
                <a:srgbClr val="FFD9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4" name="Google Shape;454;p35"/>
          <p:cNvSpPr txBox="1">
            <a:spLocks noGrp="1"/>
          </p:cNvSpPr>
          <p:nvPr>
            <p:ph type="body" idx="4294967295"/>
          </p:nvPr>
        </p:nvSpPr>
        <p:spPr>
          <a:xfrm>
            <a:off x="5354550" y="2952975"/>
            <a:ext cx="3411900" cy="21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sz="2000" b="1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 Екимиани Роман</a:t>
            </a:r>
            <a:endParaRPr sz="2000" u="sng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Электронщик, 2 год участия в ВИШ</a:t>
            </a:r>
            <a:endParaRPr sz="1400" i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Клишин Илья</a:t>
            </a:r>
            <a:endParaRPr sz="20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Конструктор, 2 год участия в ВИШ</a:t>
            </a:r>
            <a:endParaRPr sz="1400" i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Юбко Артемий</a:t>
            </a:r>
            <a:endParaRPr sz="20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i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Программист, 2 год участия в ВИШ</a:t>
            </a:r>
            <a:endParaRPr sz="2000">
              <a:solidFill>
                <a:srgbClr val="073763"/>
              </a:solidFill>
            </a:endParaRPr>
          </a:p>
        </p:txBody>
      </p:sp>
      <p:sp>
        <p:nvSpPr>
          <p:cNvPr id="455" name="Google Shape;455;p35"/>
          <p:cNvSpPr txBox="1"/>
          <p:nvPr/>
        </p:nvSpPr>
        <p:spPr>
          <a:xfrm>
            <a:off x="725150" y="2952975"/>
            <a:ext cx="25524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br>
              <a:rPr lang="ru" sz="20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0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Черкасова Марина</a:t>
            </a:r>
            <a:endParaRPr sz="20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9 год участия в ВИШ</a:t>
            </a:r>
            <a:endParaRPr sz="20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6" name="Google Shape;456;p3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23</a:t>
            </a:fld>
            <a:endParaRPr sz="1000">
              <a:solidFill>
                <a:srgbClr val="BE5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План-график работ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62" name="Google Shape;462;p36"/>
          <p:cNvGraphicFramePr/>
          <p:nvPr/>
        </p:nvGraphicFramePr>
        <p:xfrm>
          <a:off x="789000" y="1107750"/>
          <a:ext cx="7718375" cy="3818945"/>
        </p:xfrm>
        <a:graphic>
          <a:graphicData uri="http://schemas.openxmlformats.org/drawingml/2006/table">
            <a:tbl>
              <a:tblPr>
                <a:noFill/>
                <a:tableStyleId>{EFAB8916-5A76-49EF-90E0-8D71F30EE670}</a:tableStyleId>
              </a:tblPr>
              <a:tblGrid>
                <a:gridCol w="2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Сроки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Содержание работ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Октябрь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Определение дополнительных миссий аппарата, постановка задач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Ноябрь - Декабрь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Выбор способов решения поставленных задач, определение состава аппарата, разработка модели аппарата, подбор комплектующих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Декабрь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Прохождение онлайн-тестирования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Январь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Разработка модели аппарата,начало написания кода, подготовка к отборочной сессии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Февраль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Отборочная сессия, доработка ПО, доработка модели аппарата, разработка печатных плат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Март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Изготовление элементов конструкции аппарата, доработка ПО, испытания всех систем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Апрель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Разработка ПО для взаимодействия всех систем, сборка аппарата, пайка микросхем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Май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Сборка тестовой модели аппарата, проведение испытаний, проверка работы всех систем, заочный допуск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Июнь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Разбор телеметрии с испытаний, устранение недочетов, сборка финальной модели аппарата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Финал чемпионата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63" name="Google Shape;463;p3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24</a:t>
            </a:fld>
            <a:endParaRPr sz="1000">
              <a:solidFill>
                <a:srgbClr val="BE5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8" name="Google Shape;468;p37"/>
          <p:cNvGraphicFramePr/>
          <p:nvPr/>
        </p:nvGraphicFramePr>
        <p:xfrm>
          <a:off x="1128738" y="758900"/>
          <a:ext cx="7287250" cy="4343400"/>
        </p:xfrm>
        <a:graphic>
          <a:graphicData uri="http://schemas.openxmlformats.org/drawingml/2006/table">
            <a:tbl>
              <a:tblPr>
                <a:noFill/>
                <a:tableStyleId>{EFAB8916-5A76-49EF-90E0-8D71F30EE670}</a:tableStyleId>
              </a:tblPr>
              <a:tblGrid>
                <a:gridCol w="30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Устройство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Потребление в</a:t>
                      </a:r>
                      <a:endParaRPr sz="900" b="1"/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рабочем режиме, А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Напряжение питания, В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Мощность, Вт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7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Бортовой модуль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Микроконтроллер STM32F411CEU6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0,0214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0,0706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Усилитель XQ-02A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0,6061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Радиомодуль NRF24I01p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0,0113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Фоторезистор VT93N1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0,0054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0,0178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Датчик давления, температуры и влажности BME280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Радиомодуль NRF24I01p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0,1300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0,4290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МicroSD карта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0,0660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Трехосевые акселерометр и гироскоп LSM6DS3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0,0030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Трехосевой магнитометр LIS3MDL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GPS модуль Ublox-NEO-7M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0,0220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0,0726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Пищалка Active Buzzer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Шаговой двигатель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0,8000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4,0000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Bluetooth модуль HC-06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0,0400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0,2000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Нихромовая проволока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8,0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16,0000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657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Оптический модуль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(Bluetooth+съемка)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0,5000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2,5000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(без Bluetooth)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0,6250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(без съемки)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0,3500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1,7500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Камера для Raspberry Pi Zero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0,7500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МicroSD карта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Сервопривод SG90 (поворот)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Сервопривод SG90 (удержание)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0,2700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1,3500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469" name="Google Shape;469;p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Энергопотребление компонентов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0" name="Google Shape;470;p3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25</a:t>
            </a:fld>
            <a:endParaRPr sz="1000">
              <a:solidFill>
                <a:srgbClr val="BE5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5" name="Google Shape;475;p38"/>
          <p:cNvGraphicFramePr/>
          <p:nvPr/>
        </p:nvGraphicFramePr>
        <p:xfrm>
          <a:off x="561350" y="1451525"/>
          <a:ext cx="3451300" cy="2434974"/>
        </p:xfrm>
        <a:graphic>
          <a:graphicData uri="http://schemas.openxmlformats.org/drawingml/2006/table">
            <a:tbl>
              <a:tblPr>
                <a:noFill/>
                <a:tableStyleId>{EFAB8916-5A76-49EF-90E0-8D71F30EE670}</a:tableStyleId>
              </a:tblPr>
              <a:tblGrid>
                <a:gridCol w="230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Потребление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Ток, А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3,111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(3,3В)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0,817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0,865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оптического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2,257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1,670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76" name="Google Shape;476;p38"/>
          <p:cNvGraphicFramePr/>
          <p:nvPr/>
        </p:nvGraphicFramePr>
        <p:xfrm>
          <a:off x="4599850" y="1451513"/>
          <a:ext cx="3913100" cy="2434974"/>
        </p:xfrm>
        <a:graphic>
          <a:graphicData uri="http://schemas.openxmlformats.org/drawingml/2006/table">
            <a:tbl>
              <a:tblPr>
                <a:noFill/>
                <a:tableStyleId>{EFAB8916-5A76-49EF-90E0-8D71F30EE670}</a:tableStyleId>
              </a:tblPr>
              <a:tblGrid>
                <a:gridCol w="249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Токоотдача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Ток, А</a:t>
                      </a:r>
                      <a:endParaRPr sz="12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аккумулятора бортового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5,0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бортового отсека dc-dc (3,3В)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1,5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бортового отсека dc-dc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1,5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аккумулятора оптического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3,0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оптического отсека dc-dc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2,0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7" name="Google Shape;477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Энергопотребление компонентов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3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26</a:t>
            </a:fld>
            <a:endParaRPr sz="1000">
              <a:solidFill>
                <a:srgbClr val="BE5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23568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Параметры датчиков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4" name="Google Shape;4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698" y="102200"/>
            <a:ext cx="2054102" cy="10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75" y="1257185"/>
            <a:ext cx="8839202" cy="371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375" y="102200"/>
            <a:ext cx="2793500" cy="10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27</a:t>
            </a:fld>
            <a:endParaRPr sz="1000">
              <a:solidFill>
                <a:srgbClr val="BE5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625" y="462450"/>
            <a:ext cx="60270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000" y="513899"/>
            <a:ext cx="1761151" cy="4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900" y="2743413"/>
            <a:ext cx="8552192" cy="1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Расчет радиолинии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96" name="Google Shape;496;p40"/>
          <p:cNvGraphicFramePr/>
          <p:nvPr/>
        </p:nvGraphicFramePr>
        <p:xfrm>
          <a:off x="465625" y="4038700"/>
          <a:ext cx="8094300" cy="966600"/>
        </p:xfrm>
        <a:graphic>
          <a:graphicData uri="http://schemas.openxmlformats.org/drawingml/2006/table">
            <a:tbl>
              <a:tblPr>
                <a:noFill/>
                <a:tableStyleId>{EFAB8916-5A76-49EF-90E0-8D71F30EE670}</a:tableStyleId>
              </a:tblPr>
              <a:tblGrid>
                <a:gridCol w="130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1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Радиомодуль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Усилитель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Кабель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Антенна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Воздух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Антенна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Кабель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Радиомодуль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20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11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-2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-108,37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8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-2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20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дБм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дБи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дБи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дБм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P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ус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L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ΣL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L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P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7" name="Google Shape;497;p40"/>
          <p:cNvSpPr txBox="1"/>
          <p:nvPr/>
        </p:nvSpPr>
        <p:spPr>
          <a:xfrm>
            <a:off x="295900" y="924550"/>
            <a:ext cx="40470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c – скорость света</a:t>
            </a: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f – частота радио</a:t>
            </a: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λ – длина волны</a:t>
            </a: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d</a:t>
            </a:r>
            <a:r>
              <a:rPr lang="ru" sz="1200">
                <a:solidFill>
                  <a:schemeClr val="accent5"/>
                </a:solidFill>
              </a:rPr>
              <a:t> – </a:t>
            </a:r>
            <a:r>
              <a:rPr lang="ru" sz="1200">
                <a:solidFill>
                  <a:srgbClr val="A4C2F4"/>
                </a:solidFill>
              </a:rPr>
              <a:t>максимальное расстояние между радиомодулями</a:t>
            </a: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ΣL – суммарные потери в пространстве</a:t>
            </a: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ΣP – суммарная мощность на входе в радиоприемник</a:t>
            </a: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P</a:t>
            </a:r>
            <a:r>
              <a:rPr lang="ru" sz="1200" baseline="-25000">
                <a:solidFill>
                  <a:srgbClr val="A4C2F4"/>
                </a:solidFill>
              </a:rPr>
              <a:t>min</a:t>
            </a:r>
            <a:r>
              <a:rPr lang="ru" sz="1200">
                <a:solidFill>
                  <a:schemeClr val="accent5"/>
                </a:solidFill>
              </a:rPr>
              <a:t> – </a:t>
            </a:r>
            <a:r>
              <a:rPr lang="ru" sz="1200">
                <a:solidFill>
                  <a:srgbClr val="A4C2F4"/>
                </a:solidFill>
              </a:rPr>
              <a:t>чувствительность радиоприемника</a:t>
            </a: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Δ – запас мощности на входе в радиоприемник</a:t>
            </a:r>
            <a:endParaRPr sz="1200"/>
          </a:p>
        </p:txBody>
      </p:sp>
      <p:sp>
        <p:nvSpPr>
          <p:cNvPr id="498" name="Google Shape;498;p40"/>
          <p:cNvSpPr txBox="1"/>
          <p:nvPr/>
        </p:nvSpPr>
        <p:spPr>
          <a:xfrm>
            <a:off x="3451225" y="1756800"/>
            <a:ext cx="21231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    </a:t>
            </a:r>
            <a:endParaRPr sz="1200">
              <a:solidFill>
                <a:srgbClr val="A4C2F4"/>
              </a:solidFill>
            </a:endParaRPr>
          </a:p>
        </p:txBody>
      </p:sp>
      <p:sp>
        <p:nvSpPr>
          <p:cNvPr id="499" name="Google Shape;499;p40"/>
          <p:cNvSpPr txBox="1"/>
          <p:nvPr/>
        </p:nvSpPr>
        <p:spPr>
          <a:xfrm>
            <a:off x="4719800" y="924550"/>
            <a:ext cx="4128300" cy="18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с = 299 792 458 м/с</a:t>
            </a: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f  = 2.501 ГГц</a:t>
            </a: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λ  = 0.1198690355857 м</a:t>
            </a: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d = 2 500 м</a:t>
            </a:r>
            <a:endParaRPr sz="120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ΣL = -108.368857299 dBm</a:t>
            </a: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ΣP = G</a:t>
            </a:r>
            <a:r>
              <a:rPr lang="ru" sz="1200" baseline="-25000">
                <a:solidFill>
                  <a:srgbClr val="A4C2F4"/>
                </a:solidFill>
              </a:rPr>
              <a:t>ус</a:t>
            </a:r>
            <a:r>
              <a:rPr lang="ru" sz="1200">
                <a:solidFill>
                  <a:srgbClr val="A4C2F4"/>
                </a:solidFill>
              </a:rPr>
              <a:t> - L</a:t>
            </a:r>
            <a:r>
              <a:rPr lang="ru" sz="1200" baseline="-25000">
                <a:solidFill>
                  <a:srgbClr val="A4C2F4"/>
                </a:solidFill>
              </a:rPr>
              <a:t>прд + </a:t>
            </a:r>
            <a:r>
              <a:rPr lang="ru" sz="1200">
                <a:solidFill>
                  <a:srgbClr val="A4C2F4"/>
                </a:solidFill>
              </a:rPr>
              <a:t>G</a:t>
            </a:r>
            <a:r>
              <a:rPr lang="ru" sz="1200" baseline="-25000">
                <a:solidFill>
                  <a:srgbClr val="A4C2F4"/>
                </a:solidFill>
              </a:rPr>
              <a:t>прд</a:t>
            </a:r>
            <a:r>
              <a:rPr lang="ru" sz="1200">
                <a:solidFill>
                  <a:srgbClr val="A4C2F4"/>
                </a:solidFill>
              </a:rPr>
              <a:t> - G</a:t>
            </a:r>
            <a:r>
              <a:rPr lang="ru" sz="1200" baseline="-25000">
                <a:solidFill>
                  <a:srgbClr val="A4C2F4"/>
                </a:solidFill>
              </a:rPr>
              <a:t>прм</a:t>
            </a:r>
            <a:r>
              <a:rPr lang="ru" sz="1200">
                <a:solidFill>
                  <a:srgbClr val="A4C2F4"/>
                </a:solidFill>
              </a:rPr>
              <a:t> - ΣL + L</a:t>
            </a:r>
            <a:r>
              <a:rPr lang="ru" sz="1200" baseline="-25000">
                <a:solidFill>
                  <a:srgbClr val="A4C2F4"/>
                </a:solidFill>
              </a:rPr>
              <a:t>прм</a:t>
            </a:r>
            <a:r>
              <a:rPr lang="ru" sz="1200">
                <a:solidFill>
                  <a:srgbClr val="A4C2F4"/>
                </a:solidFill>
              </a:rPr>
              <a:t> + P</a:t>
            </a:r>
            <a:r>
              <a:rPr lang="ru" sz="1200" baseline="-25000">
                <a:solidFill>
                  <a:srgbClr val="A4C2F4"/>
                </a:solidFill>
              </a:rPr>
              <a:t>прм</a:t>
            </a:r>
            <a:r>
              <a:rPr lang="ru" sz="1200">
                <a:solidFill>
                  <a:srgbClr val="A4C2F4"/>
                </a:solidFill>
              </a:rPr>
              <a:t> = -73.37 dBm</a:t>
            </a: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P</a:t>
            </a:r>
            <a:r>
              <a:rPr lang="ru" sz="1200" baseline="-25000">
                <a:solidFill>
                  <a:srgbClr val="A4C2F4"/>
                </a:solidFill>
              </a:rPr>
              <a:t>min </a:t>
            </a:r>
            <a:r>
              <a:rPr lang="ru" sz="1200">
                <a:solidFill>
                  <a:srgbClr val="A4C2F4"/>
                </a:solidFill>
              </a:rPr>
              <a:t>= -82 dBm</a:t>
            </a: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Δ = P</a:t>
            </a:r>
            <a:r>
              <a:rPr lang="ru" sz="1200" baseline="-25000">
                <a:solidFill>
                  <a:srgbClr val="A4C2F4"/>
                </a:solidFill>
              </a:rPr>
              <a:t>min</a:t>
            </a:r>
            <a:r>
              <a:rPr lang="ru" sz="1200">
                <a:solidFill>
                  <a:schemeClr val="accent5"/>
                </a:solidFill>
              </a:rPr>
              <a:t> + </a:t>
            </a:r>
            <a:r>
              <a:rPr lang="ru" sz="1200">
                <a:solidFill>
                  <a:srgbClr val="A4C2F4"/>
                </a:solidFill>
              </a:rPr>
              <a:t>ΣP = -8.63 dBm</a:t>
            </a:r>
            <a:endParaRPr sz="1200">
              <a:solidFill>
                <a:srgbClr val="A4C2F4"/>
              </a:solidFill>
            </a:endParaRPr>
          </a:p>
        </p:txBody>
      </p:sp>
      <p:sp>
        <p:nvSpPr>
          <p:cNvPr id="500" name="Google Shape;500;p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28</a:t>
            </a:fld>
            <a:endParaRPr sz="1000">
              <a:solidFill>
                <a:srgbClr val="BE5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 txBox="1">
            <a:spLocks noGrp="1"/>
          </p:cNvSpPr>
          <p:nvPr>
            <p:ph type="body" idx="4294967295"/>
          </p:nvPr>
        </p:nvSpPr>
        <p:spPr>
          <a:xfrm>
            <a:off x="367400" y="1192350"/>
            <a:ext cx="3069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Общая</a:t>
            </a:r>
            <a:r>
              <a:rPr lang="ru" sz="1600" i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исследовательская задача – разработка системы управления камерой для ее наведения в процессе полета на произвольную статичную точку на земле (точку старта). Для ее осуществления производится построение ориентации аппарата и раскрываются тканевые стабилизаторы.</a:t>
            </a:r>
            <a:endParaRPr sz="1600" i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15"/>
          <p:cNvSpPr txBox="1">
            <a:spLocks noGrp="1"/>
          </p:cNvSpPr>
          <p:nvPr>
            <p:ph type="body" idx="4294967295"/>
          </p:nvPr>
        </p:nvSpPr>
        <p:spPr>
          <a:xfrm>
            <a:off x="3608375" y="3318500"/>
            <a:ext cx="7122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Пуск</a:t>
            </a:r>
            <a:endParaRPr sz="1640" i="1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6" name="Google Shape;306;p15"/>
          <p:cNvPicPr preferRelativeResize="0"/>
          <p:nvPr/>
        </p:nvPicPr>
        <p:blipFill rotWithShape="1">
          <a:blip r:embed="rId3">
            <a:alphaModFix/>
          </a:blip>
          <a:srcRect t="1156"/>
          <a:stretch/>
        </p:blipFill>
        <p:spPr>
          <a:xfrm>
            <a:off x="4252975" y="653675"/>
            <a:ext cx="3723875" cy="42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5"/>
          <p:cNvSpPr txBox="1">
            <a:spLocks noGrp="1"/>
          </p:cNvSpPr>
          <p:nvPr>
            <p:ph type="body" idx="4294967295"/>
          </p:nvPr>
        </p:nvSpPr>
        <p:spPr>
          <a:xfrm rot="-2124934">
            <a:off x="4840703" y="2516738"/>
            <a:ext cx="2307323" cy="393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Направление на цель</a:t>
            </a:r>
            <a:endParaRPr sz="1640" i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15"/>
          <p:cNvSpPr txBox="1">
            <a:spLocks noGrp="1"/>
          </p:cNvSpPr>
          <p:nvPr>
            <p:ph type="title"/>
          </p:nvPr>
        </p:nvSpPr>
        <p:spPr>
          <a:xfrm>
            <a:off x="75875" y="8635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Исследовательская задача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3</a:t>
            </a:fld>
            <a:endParaRPr sz="1000">
              <a:solidFill>
                <a:srgbClr val="BE5000"/>
              </a:solidFill>
            </a:endParaRPr>
          </a:p>
        </p:txBody>
      </p:sp>
      <p:sp>
        <p:nvSpPr>
          <p:cNvPr id="310" name="Google Shape;310;p15"/>
          <p:cNvSpPr txBox="1">
            <a:spLocks noGrp="1"/>
          </p:cNvSpPr>
          <p:nvPr>
            <p:ph type="body" idx="4294967295"/>
          </p:nvPr>
        </p:nvSpPr>
        <p:spPr>
          <a:xfrm>
            <a:off x="4329400" y="992775"/>
            <a:ext cx="12948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Раскрытие парашюта</a:t>
            </a:r>
            <a:endParaRPr sz="1640" i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15"/>
          <p:cNvSpPr txBox="1">
            <a:spLocks noGrp="1"/>
          </p:cNvSpPr>
          <p:nvPr>
            <p:ph type="body" idx="4294967295"/>
          </p:nvPr>
        </p:nvSpPr>
        <p:spPr>
          <a:xfrm>
            <a:off x="7698300" y="2227479"/>
            <a:ext cx="14457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 и видеозапись</a:t>
            </a:r>
            <a:endParaRPr sz="1640" i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15"/>
          <p:cNvSpPr txBox="1">
            <a:spLocks noGrp="1"/>
          </p:cNvSpPr>
          <p:nvPr>
            <p:ph type="body" idx="4294967295"/>
          </p:nvPr>
        </p:nvSpPr>
        <p:spPr>
          <a:xfrm>
            <a:off x="6745175" y="140350"/>
            <a:ext cx="15567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Стабилизация аппарата</a:t>
            </a:r>
            <a:endParaRPr sz="1640" i="1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5"/>
          <p:cNvSpPr txBox="1">
            <a:spLocks noGrp="1"/>
          </p:cNvSpPr>
          <p:nvPr>
            <p:ph type="body" idx="4294967295"/>
          </p:nvPr>
        </p:nvSpPr>
        <p:spPr>
          <a:xfrm>
            <a:off x="6876125" y="4662225"/>
            <a:ext cx="129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Посадка</a:t>
            </a:r>
            <a:endParaRPr sz="16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>
            <a:spLocks noGrp="1"/>
          </p:cNvSpPr>
          <p:nvPr>
            <p:ph type="body" idx="4294967295"/>
          </p:nvPr>
        </p:nvSpPr>
        <p:spPr>
          <a:xfrm>
            <a:off x="188550" y="778500"/>
            <a:ext cx="8766900" cy="4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Сохранение телеметрии на SD карту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ориентации аппарата в пространстве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Стабилизация аппарата во время полета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Связь двух бортовых вычислителей по Bluetooth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Видеозапись полета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Сбор данных GPS о положении аппарата в пространстве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траектории полета аппарата по координатам GPS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Световая индикация состояния аппарата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Подача звукового сигнала для облегчения поиска аппарата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Использование радиомаяка для облегчения поиска аппарата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телеметрии аппарата на приемном пункте в режиме реального времени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73763"/>
              </a:buClr>
              <a:buSzPts val="1700"/>
              <a:buFont typeface="Proxima Nova"/>
              <a:buChar char="●"/>
            </a:pPr>
            <a:r>
              <a:rPr lang="ru" sz="1700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 на точку старта</a:t>
            </a:r>
            <a:endParaRPr sz="17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" name="Google Shape;319;p16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Дополнительные задачи проекта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4</a:t>
            </a:fld>
            <a:endParaRPr sz="1000">
              <a:solidFill>
                <a:srgbClr val="BE5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Степень реализации проекта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5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27" name="Google Shape;3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50" y="810900"/>
            <a:ext cx="8355073" cy="39756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Степень реализации проекта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6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34" name="Google Shape;3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525" y="664275"/>
            <a:ext cx="6926951" cy="44139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Обмен данными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0" name="Google Shape;340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7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41" name="Google Shape;34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450" y="653700"/>
            <a:ext cx="6465967" cy="41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80136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Результаты запуска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8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348" name="Google Shape;348;p20"/>
          <p:cNvPicPr preferRelativeResize="0"/>
          <p:nvPr/>
        </p:nvPicPr>
        <p:blipFill rotWithShape="1">
          <a:blip r:embed="rId5">
            <a:alphaModFix/>
          </a:blip>
          <a:srcRect l="28744" t="9322" r="25997" b="16094"/>
          <a:stretch/>
        </p:blipFill>
        <p:spPr>
          <a:xfrm>
            <a:off x="1103375" y="665584"/>
            <a:ext cx="2578609" cy="426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ideo_2024-07-05_10-46-15">
            <a:hlinkClick r:id="" action="ppaction://media"/>
            <a:extLst>
              <a:ext uri="{FF2B5EF4-FFF2-40B4-BE49-F238E27FC236}">
                <a16:creationId xmlns:a16="http://schemas.microsoft.com/office/drawing/2014/main" id="{438773D9-E78A-5502-AB26-0166EA605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7294" y="665584"/>
            <a:ext cx="2401517" cy="4268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 txBox="1">
            <a:spLocks noGrp="1"/>
          </p:cNvSpPr>
          <p:nvPr>
            <p:ph type="title"/>
          </p:nvPr>
        </p:nvSpPr>
        <p:spPr>
          <a:xfrm>
            <a:off x="180625" y="0"/>
            <a:ext cx="4727100" cy="8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E5000"/>
                </a:solidFill>
                <a:latin typeface="Proxima Nova"/>
                <a:ea typeface="Proxima Nova"/>
                <a:cs typeface="Proxima Nova"/>
                <a:sym typeface="Proxima Nova"/>
              </a:rPr>
              <a:t>Ускорение по трем осям</a:t>
            </a:r>
            <a:endParaRPr sz="3000">
              <a:solidFill>
                <a:srgbClr val="BE5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BE5000"/>
                </a:solidFill>
              </a:rPr>
              <a:t>9</a:t>
            </a:fld>
            <a:endParaRPr sz="1000">
              <a:solidFill>
                <a:srgbClr val="BE5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1BA466-4F35-ECA2-FB32-D947BC18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" y="1164764"/>
            <a:ext cx="9144000" cy="33504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1121</Words>
  <Application>Microsoft Office PowerPoint</Application>
  <PresentationFormat>Экран (16:9)</PresentationFormat>
  <Paragraphs>353</Paragraphs>
  <Slides>28</Slides>
  <Notes>28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Proxima Nova</vt:lpstr>
      <vt:lpstr>Times New Roman</vt:lpstr>
      <vt:lpstr>Arial</vt:lpstr>
      <vt:lpstr>Calibri</vt:lpstr>
      <vt:lpstr>Maven Pro</vt:lpstr>
      <vt:lpstr>Nunito</vt:lpstr>
      <vt:lpstr>Momentum</vt:lpstr>
      <vt:lpstr>Команда  “КНПН”</vt:lpstr>
      <vt:lpstr>Обязательные задачи проекта</vt:lpstr>
      <vt:lpstr>Исследовательская задача</vt:lpstr>
      <vt:lpstr>Дополнительные задачи проекта</vt:lpstr>
      <vt:lpstr>Степень реализации проекта</vt:lpstr>
      <vt:lpstr>Степень реализации проекта</vt:lpstr>
      <vt:lpstr>Обмен данными</vt:lpstr>
      <vt:lpstr>Результаты запуска</vt:lpstr>
      <vt:lpstr>Ускорение по трем осям</vt:lpstr>
      <vt:lpstr>Давление</vt:lpstr>
      <vt:lpstr>Высота</vt:lpstr>
      <vt:lpstr>Температура</vt:lpstr>
      <vt:lpstr>Угловая скорость</vt:lpstr>
      <vt:lpstr>Модуль вектора угловой скорости</vt:lpstr>
      <vt:lpstr>Интенсивность магнитного поля по трем осям</vt:lpstr>
      <vt:lpstr>Модуль вектора интенсивности магнитного поля </vt:lpstr>
      <vt:lpstr>Освещенность</vt:lpstr>
      <vt:lpstr>Телеметрия</vt:lpstr>
      <vt:lpstr>Система спасения и стабилизации </vt:lpstr>
      <vt:lpstr>Наведение камеры</vt:lpstr>
      <vt:lpstr>Состояния</vt:lpstr>
      <vt:lpstr>Выводы</vt:lpstr>
      <vt:lpstr>Команда “КНПН”</vt:lpstr>
      <vt:lpstr>План-график работ</vt:lpstr>
      <vt:lpstr>Энергопотребление компонентов аппарата</vt:lpstr>
      <vt:lpstr>Энергопотребление компонентов аппарата</vt:lpstr>
      <vt:lpstr>Параметры датчиков</vt:lpstr>
      <vt:lpstr>Расчет радиолинии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Екимиани Роман</dc:creator>
  <cp:lastModifiedBy>Екимиани Роман</cp:lastModifiedBy>
  <cp:revision>1</cp:revision>
  <dcterms:modified xsi:type="dcterms:W3CDTF">2024-07-07T06:47:29Z</dcterms:modified>
</cp:coreProperties>
</file>